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1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378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f7025800008f085c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3.png"/><Relationship Id="rId21" Type="http://schemas.openxmlformats.org/officeDocument/2006/relationships/image" Target="../media/image51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46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19" Type="http://schemas.openxmlformats.org/officeDocument/2006/relationships/image" Target="../media/image49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Relationship Id="rId22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11" Type="http://schemas.openxmlformats.org/officeDocument/2006/relationships/image" Target="../media/image7.png"/><Relationship Id="rId5" Type="http://schemas.openxmlformats.org/officeDocument/2006/relationships/slide" Target="slide9.xml"/><Relationship Id="rId10" Type="http://schemas.openxmlformats.org/officeDocument/2006/relationships/slide" Target="slide24.xml"/><Relationship Id="rId4" Type="http://schemas.openxmlformats.org/officeDocument/2006/relationships/slide" Target="slide7.xml"/><Relationship Id="rId9" Type="http://schemas.openxmlformats.org/officeDocument/2006/relationships/slide" Target="slide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11_1#bac7a3d60?vcp=1&amp;vop=1&amp;pid=13362a7d8&amp;color=36,64,97&amp;vtp=1&amp;bt=1&amp;bbb=1&amp;hb=1"/>
              <p:cNvSpPr/>
              <p:nvPr/>
            </p:nvSpPr>
            <p:spPr>
              <a:xfrm>
                <a:off x="539496" y="1058373"/>
                <a:ext cx="11109960" cy="4964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方法一：按个位上的数字分别是9,8,7,6,5,4,3,2的情况分成8类（提示:固定个位上的数字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,分析十位上的数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位是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9，则十位可以是1,2,3，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，8中的一个，故有8个满足条件的两位数；个位是8，则十位可以是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1,2,3，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，7中的一个，故有7个满足条件的两位数；同理，个位是7的有6个满足条件的两位数，个位是6的有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5个满足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条件的两位数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，个位是2的只有1个满足条件的两位数．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分类计数原理知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，满足条件的两位数有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8+7+6+5+4+3+2+1=36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：按十位上的数字分别是1,2,3,4,5,6,7,8的情况分成8类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（提示:固定十位上的数字,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分析个位上的数字）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在每一类中满足题目条件的两位数分别有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8个、7个、6个、5个、4个、3个、2个、1个.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分类计数原理知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，满足条件的两位数共有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8+7+6+5+4+3+2+1=36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11∼99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，共有89个两位数.个位数字与十位数字相同的两位数共有9个，个位数字是0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的两位数共有8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，余下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89−9−8=72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（个）两位数.将这72个两位数中，个位数字是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、十位数字是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与十位数字是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、个位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数字是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看成1组，共有36组，每组内有且只有1个符合个位数字比十位数字大，所以满足条件的两位数共有36个.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AN.11_1#bac7a3d60?vcp=1&amp;vop=1&amp;pid=13362a7d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58373"/>
                <a:ext cx="11109960" cy="4964240"/>
              </a:xfrm>
              <a:prstGeom prst="rect">
                <a:avLst/>
              </a:prstGeom>
              <a:blipFill>
                <a:blip r:embed="rId3"/>
                <a:stretch>
                  <a:fillRect l="-1317" r="-1866" b="-28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c8f52736?vcp=1&amp;pid=3d9dc7bd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利用分步计数原理解题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5_BD.12_1#be9f24886?vaa=1&amp;vcp=1&amp;vop=1&amp;pid=9c8f52736&amp;color=36,64,97&amp;vtp=1&amp;bbb=1&amp;hb=1"/>
          <p:cNvSpPr/>
          <p:nvPr/>
        </p:nvSpPr>
        <p:spPr>
          <a:xfrm>
            <a:off x="539496" y="131833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[山西太原第五中学2025高二月考]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某校羽毛球队有5名男队员，6名女队员，现在需要派1名男队员和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1名女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队员作为一个组合参加市羽毛球混双比赛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则不同的组合方式有(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14_1#be9f24886.bracket?vaa=1&amp;vcp=1&amp;vop=1&amp;pid=9c8f52736&amp;color=36,64,97&amp;vpa=2&amp;vtp=1"/>
          <p:cNvSpPr/>
          <p:nvPr/>
        </p:nvSpPr>
        <p:spPr>
          <a:xfrm>
            <a:off x="7102221" y="182799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12_2#be9f24886.choices?vaa=1&amp;vcp=1&amp;vop=1&amp;pid=9c8f52736&amp;color=36,64,97&amp;vtp=1&amp;bbb=1"/>
          <p:cNvSpPr/>
          <p:nvPr/>
        </p:nvSpPr>
        <p:spPr>
          <a:xfrm>
            <a:off x="539496" y="21346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34640" algn="l"/>
                <a:tab pos="5656580" algn="l"/>
                <a:tab pos="84785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13_1#be9f24886?vaa=1&amp;vcp=1&amp;vop=1&amp;pid=9c8f52736&amp;color=36,64,97&amp;vtp=1&amp;bbb=1"/>
              <p:cNvSpPr/>
              <p:nvPr/>
            </p:nvSpPr>
            <p:spPr>
              <a:xfrm>
                <a:off x="539496" y="255494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第一步，从5名男队员中选出1名，共有5种选法；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，从6名女队员中选出1名，共有6种选法；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据分步计数原理可得不同的组合方式有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5×6=30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13_1#be9f24886?vaa=1&amp;vcp=1&amp;vop=1&amp;pid=9c8f5273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4946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c3f88a54?vcp=1&amp;pid=3d9dc7bd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两个计数原理的综合应用</a:t>
            </a:r>
            <a:endParaRPr lang="en-US" altLang="zh-CN" sz="2200" dirty="0"/>
          </a:p>
        </p:txBody>
      </p:sp>
      <p:sp>
        <p:nvSpPr>
          <p:cNvPr id="3" name="QB_5_BD.16_1#1e1a78883?vaa=1&amp;vcp=1&amp;vop=1&amp;pid=3c3f88a54&amp;color=36,64,97&amp;vtp=1&amp;bbb=1&amp;hb=1"/>
          <p:cNvSpPr/>
          <p:nvPr/>
        </p:nvSpPr>
        <p:spPr>
          <a:xfrm>
            <a:off x="539496" y="131833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植树节当天，4个人去种树，现有3棵不同的树，若种1棵树仅限1人完成且每人可以种多棵树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树方法的种数为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18_1#1e1a78883?vaa=1&amp;vcp=1&amp;vop=1&amp;pid=3c3f88a54&amp;color=36,64,97&amp;vtp=1&amp;bt=1&amp;bbb=1"/>
              <p:cNvSpPr/>
              <p:nvPr/>
            </p:nvSpPr>
            <p:spPr>
              <a:xfrm>
                <a:off x="539496" y="991920"/>
                <a:ext cx="11109960" cy="5029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为4个人，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为3棵树.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：将人作为元素，可以分三类.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，选择1个人种3棵树，一共有4种方法.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，选择2个人种3棵树，每人至少种1棵，分两步完成: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，从4个人中选出2个人，有6种方法，分别是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，选出的2个人种3棵树，有6种方法.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据分步计数原理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，选择3个人种3棵树，每人至少种一棵，分两步完成：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，从4个人中选出3个人，有4种方法，分别是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，选出的3个人种3棵树，有6种方法.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据分步计数原理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4×6=24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，根据分类计数原理，一共有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4+36+24=64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（种）方法．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AS.18_1#1e1a78883?vaa=1&amp;vcp=1&amp;vop=1&amp;pid=3c3f88a5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1920"/>
                <a:ext cx="11109960" cy="5029200"/>
              </a:xfrm>
              <a:prstGeom prst="rect">
                <a:avLst/>
              </a:prstGeom>
              <a:blipFill>
                <a:blip r:embed="rId3"/>
                <a:stretch>
                  <a:fillRect l="-1317" b="-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18_1#1e1a78883?vaa=1&amp;vcp=1&amp;vop=1&amp;pid=3c3f88a54&amp;color=36,64,97&amp;vtp=1&amp;bt=1&amp;bbb=1">
                <a:extLst>
                  <a:ext uri="{FF2B5EF4-FFF2-40B4-BE49-F238E27FC236}">
                    <a16:creationId xmlns:a16="http://schemas.microsoft.com/office/drawing/2014/main" id="{60537A28-BA39-2997-750D-E615B6C2FA01}"/>
                  </a:ext>
                </a:extLst>
              </p:cNvPr>
              <p:cNvSpPr/>
              <p:nvPr/>
            </p:nvSpPr>
            <p:spPr>
              <a:xfrm>
                <a:off x="539496" y="2500013"/>
                <a:ext cx="11109960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：将树作为元素，完成这件事分三步.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，第1棵树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有4个人可选，共有4种方法，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，第2棵树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有4个人可选，共有4种方法，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，第3棵树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有4个人可选，共有4种方法，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据分步计数原理可得一共有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4×4×4=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AS.18_1#1e1a78883?vaa=1&amp;vcp=1&amp;vop=1&amp;pid=3c3f88a54&amp;color=36,64,97&amp;vtp=1&amp;bt=1&amp;bbb=1">
                <a:extLst>
                  <a:ext uri="{FF2B5EF4-FFF2-40B4-BE49-F238E27FC236}">
                    <a16:creationId xmlns:a16="http://schemas.microsoft.com/office/drawing/2014/main" id="{60537A28-BA39-2997-750D-E615B6C2FA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0013"/>
                <a:ext cx="11109960" cy="2030159"/>
              </a:xfrm>
              <a:prstGeom prst="rect">
                <a:avLst/>
              </a:prstGeom>
              <a:blipFill>
                <a:blip r:embed="rId2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9374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N.19_1#1e1a78883?vaa=1&amp;vcp=1&amp;vop=1&amp;pid=3c3f88a54&amp;color=36,64,97&amp;vtp=1&amp;bt=1&amp;bbb=1"/>
          <p:cNvSpPr/>
          <p:nvPr/>
        </p:nvSpPr>
        <p:spPr>
          <a:xfrm>
            <a:off x="539496" y="335326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64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0_1#65796b6e7?htil=1&amp;vaa=1&amp;vcp=1&amp;vop=1&amp;pid=3c3f88a54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87584" y="1358028"/>
            <a:ext cx="1243584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20_2#65796b6e7?htil=1&amp;vaa=1&amp;vcp=1&amp;vop=1&amp;pid=3c3f88a54&amp;color=36,64,97&amp;vtp=1&amp;bt=1&amp;bbb=1&amp;hb=1&amp;hs=1"/>
          <p:cNvSpPr/>
          <p:nvPr/>
        </p:nvSpPr>
        <p:spPr>
          <a:xfrm>
            <a:off x="539496" y="1294020"/>
            <a:ext cx="9729216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[福建福州2024高二月考]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如图，用4种不同的颜色对图中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5个区域涂色（4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种颜色全部使用），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要求每个区域涂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1种颜色，相邻的区域不能涂相同的颜色，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则不同的涂色方法种数为(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22_1#65796b6e7.bracket?vaa=1&amp;vcp=1&amp;vop=1&amp;pid=3c3f88a54&amp;color=36,64,97&amp;vpa=4&amp;vtp=1"/>
          <p:cNvSpPr/>
          <p:nvPr/>
        </p:nvSpPr>
        <p:spPr>
          <a:xfrm>
            <a:off x="9045321" y="179452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0_3#65796b6e7.choices?htil=1&amp;vaa=1&amp;vcp=1&amp;vop=1&amp;pid=3c3f88a54&amp;color=36,64,97&amp;vtp=1&amp;bbb=1&amp;hs=1"/>
          <p:cNvSpPr/>
          <p:nvPr/>
        </p:nvSpPr>
        <p:spPr>
          <a:xfrm>
            <a:off x="539496" y="2114122"/>
            <a:ext cx="9729216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470404" algn="l"/>
                <a:tab pos="4915408" algn="l"/>
                <a:tab pos="7360412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B.96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C.48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.108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6" name="QC_5_AS.21_1#65796b6e7?htil=1&amp;vaa=1&amp;vcp=1&amp;vop=1&amp;pid=3c3f88a54&amp;color=36,64,97&amp;vtp=1&amp;bbb=1&amp;hb=1&amp;hs=1"/>
          <p:cNvSpPr/>
          <p:nvPr/>
        </p:nvSpPr>
        <p:spPr>
          <a:xfrm>
            <a:off x="539496" y="2490425"/>
            <a:ext cx="9729216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第一步：涂区域1，有4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种方法.</a:t>
            </a:r>
            <a:endParaRPr lang="en-US" altLang="zh-CN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AS.21_1#65796b6e7?htil=1&amp;vaa=1&amp;vcp=1&amp;vop=1&amp;pid=3c3f88a54&amp;color=36,64,97&amp;vtp=1&amp;bbb=1&amp;hb=1&amp;hs=1">
                <a:extLst>
                  <a:ext uri="{FF2B5EF4-FFF2-40B4-BE49-F238E27FC236}">
                    <a16:creationId xmlns:a16="http://schemas.microsoft.com/office/drawing/2014/main" id="{3186F068-797E-EFB1-DABD-FE8292AFE3BA}"/>
                  </a:ext>
                </a:extLst>
              </p:cNvPr>
              <p:cNvSpPr/>
              <p:nvPr/>
            </p:nvSpPr>
            <p:spPr>
              <a:xfrm>
                <a:off x="539995" y="2857899"/>
                <a:ext cx="11112011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：涂区域2，有3种方法.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：涂区域4，有2种方法.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（此前三步已经用去3种颜色）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涂区域3，分两类：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，区域3与区域1同色，则区域5涂第4种颜色；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，区域3与区域1不同色，则区域3涂第4种颜色，此时区域5就可以涂区域1或区域2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或区域3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中的任意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1种颜色，有3种方法．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所以不同的涂色方法种数为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4×3×2×(1×1+1×3)=96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5_AS.21_1#65796b6e7?htil=1&amp;vaa=1&amp;vcp=1&amp;vop=1&amp;pid=3c3f88a54&amp;color=36,64,97&amp;vtp=1&amp;bbb=1&amp;hb=1&amp;hs=1">
                <a:extLst>
                  <a:ext uri="{FF2B5EF4-FFF2-40B4-BE49-F238E27FC236}">
                    <a16:creationId xmlns:a16="http://schemas.microsoft.com/office/drawing/2014/main" id="{3186F068-797E-EFB1-DABD-FE8292AFE3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857899"/>
                <a:ext cx="11112011" cy="2868740"/>
              </a:xfrm>
              <a:prstGeom prst="rect">
                <a:avLst/>
              </a:prstGeom>
              <a:blipFill>
                <a:blip r:embed="rId4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4_1#a962f46c4?vaa=1&amp;vcp=1&amp;vop=1&amp;pid=3c3f88a54&amp;color=36,64,97&amp;vtp=1&amp;bt=1&amp;bbb=1&amp;hb=1"/>
              <p:cNvSpPr/>
              <p:nvPr/>
            </p:nvSpPr>
            <p:spPr>
              <a:xfrm>
                <a:off x="539496" y="2340310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[吉林省实验中学2025高二月考]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将数字1，2，3填在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的表格中，要求每行的数字互不相同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，每列的数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字也互不相同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则不同的排列方法共有(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24_1#a962f46c4?vaa=1&amp;vcp=1&amp;vop=1&amp;pid=3c3f88a5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0310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76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BD.24_2#a962f46c4.choices?vaa=1&amp;vcp=1&amp;vop=1&amp;pid=3c3f88a54&amp;color=36,64,97&amp;vtp=1&amp;bbb=1"/>
          <p:cNvSpPr/>
          <p:nvPr/>
        </p:nvSpPr>
        <p:spPr>
          <a:xfrm>
            <a:off x="539496" y="316041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.36种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EX.25_1#a962f46c4?vaa=1&amp;vcp=1&amp;vop=1&amp;pid=3c3f88a54&amp;color=36,64,97&amp;vtp=1&amp;bbb=1&amp;hb=1"/>
              <p:cNvSpPr/>
              <p:nvPr/>
            </p:nvSpPr>
            <p:spPr>
              <a:xfrm>
                <a:off x="539496" y="353373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画出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的表格并依次按字母排序标号，先从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三格入手，由于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中的数字不同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，故需要分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中数字相同和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中数字不同，再分别分析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中可选择的数字,在前两行确定后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，第三行随之唯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一确定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EX.25_1#a962f46c4?vaa=1&amp;vcp=1&amp;vop=1&amp;pid=3c3f88a5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3730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r="-142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7_1#a962f46c4?vaa=1&amp;vcp=1&amp;vop=1&amp;pid=3c3f88a54&amp;color=36,64,97&amp;vtp=1&amp;bt=1&amp;bbb=1"/>
              <p:cNvSpPr/>
              <p:nvPr/>
            </p:nvSpPr>
            <p:spPr>
              <a:xfrm>
                <a:off x="539496" y="828000"/>
                <a:ext cx="11109960" cy="3446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画出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的表格，并标号，如图所示.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AS.27_1#a962f46c4?vaa=1&amp;vcp=1&amp;vop=1&amp;pid=3c3f88a5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44615"/>
              </a:xfrm>
              <a:prstGeom prst="rect">
                <a:avLst/>
              </a:prstGeom>
              <a:blipFill>
                <a:blip r:embed="rId3"/>
                <a:stretch>
                  <a:fillRect l="-1317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27_2#a962f46c4?vaa=1&amp;vcp=1&amp;vop=1&amp;pid=3c3f88a5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1304758"/>
            <a:ext cx="143560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AS.27_3#a962f46c4?vaa=1&amp;vcp=1&amp;vop=1&amp;pid=3c3f88a54&amp;color=36,64,97&amp;vtp=1&amp;bbb=1&amp;hb=1"/>
              <p:cNvSpPr/>
              <p:nvPr/>
            </p:nvSpPr>
            <p:spPr>
              <a:xfrm>
                <a:off x="539496" y="2358858"/>
                <a:ext cx="11109960" cy="38783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处有3种选择，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处有2种选择，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处有1种选择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处有数字1,2,3可以选择；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处选择的数字外的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其他两个数字可以选择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处只能选择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两处没有选择的数字）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处有2种选择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处选择的数字外的其他两个数字可以选择）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两处选择的数字不同，则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处只有1种选择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两处数字均不同）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处均只有1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种选择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两处选择的数字相同，则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处只有1种选择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两处数字均不同）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处均只有1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种选择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3×2×2=12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（种）排列方法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（提示：虽然分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两处选择的数字是否相同考虑，但是只要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字选定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，其他5个位置的数字是一定的，不要与分类计数原理混淆）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C_5_AS.27_3#a962f46c4?vaa=1&amp;vcp=1&amp;vop=1&amp;pid=3c3f88a5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58858"/>
                <a:ext cx="11109960" cy="3878390"/>
              </a:xfrm>
              <a:prstGeom prst="rect">
                <a:avLst/>
              </a:prstGeom>
              <a:blipFill>
                <a:blip r:embed="rId5"/>
                <a:stretch>
                  <a:fillRect l="-1317" t="-157" r="-1262" b="-3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N.28_1#a962f46c4?vaa=1&amp;vcp=1&amp;vop=1&amp;pid=3c3f88a54&amp;color=36,64,97&amp;vtp=1&amp;bt=1&amp;bbb=1"/>
          <p:cNvSpPr/>
          <p:nvPr/>
        </p:nvSpPr>
        <p:spPr>
          <a:xfrm>
            <a:off x="539496" y="3344278"/>
            <a:ext cx="11109960" cy="379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52c3b2a0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752c3b2a0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752c3b2a0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8f04e5ab?vcp=1&amp;pid=3d9dc7bd2&amp;color=101,101,255&amp;vtp=1&amp;bt=1&amp;bbb=1"/>
          <p:cNvSpPr/>
          <p:nvPr/>
        </p:nvSpPr>
        <p:spPr>
          <a:xfrm>
            <a:off x="539496" y="828000"/>
            <a:ext cx="11109960" cy="420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正难则反策略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5_BD.29_1#6976c2bc6?vaa=1&amp;vcp=1&amp;vop=1&amp;pid=68f04e5ab&amp;color=36,64,97&amp;vtp=1&amp;bbb=1&amp;hb=1"/>
          <p:cNvSpPr/>
          <p:nvPr/>
        </p:nvSpPr>
        <p:spPr>
          <a:xfrm>
            <a:off x="539496" y="1290002"/>
            <a:ext cx="11109960" cy="1129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[北京朝阳区2024高二段考]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最美人间四月天，赏花踏青正当时.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某中学高二年级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3个班级准备去国家植物</a:t>
            </a: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园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、圆明园、奥林匹克森林公园和香山公园这四个地方踏青，若国家植物园必须有班级要去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，除此之外去哪个</a:t>
            </a: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公园可自由选择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则不同的分配方案共有(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31_1#6976c2bc6.bracket?vaa=1&amp;vcp=1&amp;vop=1&amp;pid=68f04e5ab&amp;color=36,64,97&amp;vpa=6&amp;vtp=1"/>
          <p:cNvSpPr/>
          <p:nvPr/>
        </p:nvSpPr>
        <p:spPr>
          <a:xfrm>
            <a:off x="4816221" y="214905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9_2#6976c2bc6.choices?vaa=1&amp;vcp=1&amp;vop=1&amp;pid=68f04e5ab&amp;color=36,64,97&amp;vtp=1&amp;bbb=1"/>
          <p:cNvSpPr/>
          <p:nvPr/>
        </p:nvSpPr>
        <p:spPr>
          <a:xfrm>
            <a:off x="539496" y="2454474"/>
            <a:ext cx="11109960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0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37种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.48种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30_1#6976c2bc6?vaa=1&amp;vcp=1&amp;vop=1&amp;pid=68f04e5ab&amp;color=36,64,97&amp;vtp=1&amp;bbb=1&amp;hb=1"/>
              <p:cNvSpPr/>
              <p:nvPr/>
            </p:nvSpPr>
            <p:spPr>
              <a:xfrm>
                <a:off x="539496" y="2803915"/>
                <a:ext cx="11109960" cy="3090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方法一（直接法）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国家植物园必须有班级要去，可分为以下三类：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国家植物园有1个班级去，共有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国家植物园有2个班级去，共有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国家植物园有3个班级去，共有1种.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以不同的分配方案有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27+9+1=37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（间接法）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若没有国家植物园必须有班级要去这一限制条件，则不同的分配方案有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家植物园必须有班级去的对立事件为国家植物园没有班级去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，国家植物园没有班级去有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以不同的分配方案有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30_1#6976c2bc6?vaa=1&amp;vcp=1&amp;vop=1&amp;pid=68f04e5a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3915"/>
                <a:ext cx="11109960" cy="3090609"/>
              </a:xfrm>
              <a:prstGeom prst="rect">
                <a:avLst/>
              </a:prstGeom>
              <a:blipFill>
                <a:blip r:embed="rId3"/>
                <a:stretch>
                  <a:fillRect l="-1317" t="-197" r="-1153" b="-43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0f6aa106?vcp=1&amp;pid=68f04e5ab&amp;color=36,64,97&amp;vtp=1&amp;bt=1&amp;bbb=1&amp;hb=1"/>
          <p:cNvSpPr/>
          <p:nvPr/>
        </p:nvSpPr>
        <p:spPr>
          <a:xfrm>
            <a:off x="539496" y="314752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本题采用了直接法和间接法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，相比之下间接法更为简单.通常用直接法分类复杂时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，可以考虑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逆向思维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，用间接法处理.</a:t>
            </a:r>
            <a:endParaRPr lang="en-US" altLang="zh-CN" dirty="0"/>
          </a:p>
        </p:txBody>
      </p:sp>
      <p:pic>
        <p:nvPicPr>
          <p:cNvPr id="3" name="P_5_BD#d0f6aa106?vcp=1&amp;pid=68f04e5ab&amp;color=36,64,97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20695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7f14ee17?vcp=1&amp;pid=3d9dc7bd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“多面手”问题</a:t>
            </a:r>
            <a:endParaRPr lang="en-US" altLang="zh-CN" sz="2200" dirty="0"/>
          </a:p>
        </p:txBody>
      </p:sp>
      <p:sp>
        <p:nvSpPr>
          <p:cNvPr id="3" name="QO_5_BD.33_1#135680e0e?vcp=1&amp;vop=1&amp;pid=27f14ee17&amp;color=36,64,97&amp;vtp=1&amp;bbb=1&amp;hb=1"/>
          <p:cNvSpPr/>
          <p:nvPr/>
        </p:nvSpPr>
        <p:spPr>
          <a:xfrm>
            <a:off x="539496" y="1318332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某外语学习小组有9人，每人至少会英语和日语中的一门，其中7人会英语，3人会日语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，从中选出会英语和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日语的各一人分别参加相应语种的活动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，有多少种不同的选法？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34_1#135680e0e?vcp=1&amp;vop=1&amp;pid=27f14ee17&amp;color=36,64,97&amp;vtp=1&amp;bbb=1&amp;hb=1"/>
              <p:cNvSpPr/>
              <p:nvPr/>
            </p:nvSpPr>
            <p:spPr>
              <a:xfrm>
                <a:off x="539496" y="2136481"/>
                <a:ext cx="11109960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【解】由题意9人中既会英语又会日语的“多面手”有1人，只会英语的有6人，只会日语的有2人，则可分三类.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：“多面手”去参加英语活动时，选出只会日语的1人即可，有2种选法．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：“多面手”去参加日语活动时，选出只会英语的1人即可，有6种选法．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：“多面手”既不参加英语活动又不参加日语活动，则需从只会日语和只会英语的人中各选1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人参加活动，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2×6=12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（种）选法．故共有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2+6+12=20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AN.34_1#135680e0e?vcp=1&amp;vop=1&amp;pid=27f14ee1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6481"/>
                <a:ext cx="11109960" cy="2030730"/>
              </a:xfrm>
              <a:prstGeom prst="rect">
                <a:avLst/>
              </a:prstGeom>
              <a:blipFill>
                <a:blip r:embed="rId3"/>
                <a:stretch>
                  <a:fillRect l="-1317" r="-1043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f279b67b9?vcp=1&amp;pid=27f14ee17&amp;color=36,64,97&amp;vtp=1&amp;bt=1&amp;bbb=1&amp;hb=1"/>
              <p:cNvSpPr/>
              <p:nvPr/>
            </p:nvSpPr>
            <p:spPr>
              <a:xfrm>
                <a:off x="539496" y="314752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多面手”问题一般是按“多面手”是否入选、入选哪一类活动进行分类讨论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，必要时可借助集合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Venn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图帮助理解、分析.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5_BD#f279b67b9?vcp=1&amp;pid=27f14ee1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752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76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5_BD#f279b67b9?vcp=1&amp;pid=27f14ee17&amp;color=36,64,97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20695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3d23bd15?vcp=1&amp;pid=3d9dc7bd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计数原理与其他知识的综合应用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35_1#b96c1453d?vaa=1&amp;vcp=1&amp;vop=1&amp;pid=23d23bd15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={−5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,6,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,8,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中选一个元素作为点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的横坐标，从集合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一个元素作为点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的纵坐标，若点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落在第三或第四象限，则满足条件的点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5_BD.35_1#b96c1453d?vaa=1&amp;vcp=1&amp;vop=1&amp;pid=23d23bd1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7_1#b96c1453d.bracket?vaa=1&amp;vcp=1&amp;vop=1&amp;pid=23d23bd15&amp;color=36,64,97&amp;vpa=7&amp;vtp=1"/>
          <p:cNvSpPr/>
          <p:nvPr/>
        </p:nvSpPr>
        <p:spPr>
          <a:xfrm>
            <a:off x="8457248" y="182799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35_2#b96c1453d.choices?vaa=1&amp;vcp=1&amp;vop=1&amp;pid=23d23bd15&amp;color=36,64,97&amp;vtp=1&amp;bbb=1"/>
          <p:cNvSpPr/>
          <p:nvPr/>
        </p:nvSpPr>
        <p:spPr>
          <a:xfrm>
            <a:off x="539496" y="209266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.16个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36_1#b96c1453d?vaa=1&amp;vcp=1&amp;vop=1&amp;pid=23d23bd15&amp;color=36,64,97&amp;vtp=1&amp;bbb=1"/>
              <p:cNvSpPr/>
              <p:nvPr/>
            </p:nvSpPr>
            <p:spPr>
              <a:xfrm>
                <a:off x="539496" y="2457156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在第三或第四象限，所以点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的纵坐标只能选集合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中的负数，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的横坐标有4种选法，纵坐标有3种选法，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据分步计数原理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，得满足条件的点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3×4=12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36_1#b96c1453d?vaa=1&amp;vcp=1&amp;vop=1&amp;pid=23d23bd1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7156"/>
                <a:ext cx="11109960" cy="1192530"/>
              </a:xfrm>
              <a:prstGeom prst="rect">
                <a:avLst/>
              </a:prstGeom>
              <a:blipFill>
                <a:blip r:embed="rId4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d7d2ae13f?vaa=1&amp;vcp=1&amp;vop=1&amp;pid=23d23bd15&amp;color=36,64,97&amp;vtp=1&amp;bt=1&amp;bbb=1&amp;hb=1"/>
          <p:cNvSpPr/>
          <p:nvPr/>
        </p:nvSpPr>
        <p:spPr>
          <a:xfrm>
            <a:off x="539496" y="1645208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例9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[山西大同第一中学2024高二月考]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我国古代十进制数的算筹记数法是世界数学史上一个伟大的创造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.算筹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一般为一根根同样长短和粗细的小棍子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，算筹记数法的表示方法为：个位用纵式，十位用横式，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百位再用纵式，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千位再用横式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，以此类推，遇零则空一格.纵式和横式对应数字的算筹表示如下表所示，例如：10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记为“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”，62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记为“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”.现从由4根算筹表示的两位数中任取一个数，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则取到的数为质数的概率为(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/>
          </a:p>
        </p:txBody>
      </p:sp>
      <p:pic>
        <p:nvPicPr>
          <p:cNvPr id="3" name="QC_5_BD.39_1#d7d2ae13f?vaa=1&amp;vcp=1&amp;vop=1&amp;pid=23d23bd15&amp;color=36,64,97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79537" y="2619044"/>
            <a:ext cx="182880" cy="10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5_BD.39_1#d7d2ae13f?vaa=1&amp;vcp=1&amp;vop=1&amp;pid=23d23bd15&amp;color=36,64,97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0624" y="2965881"/>
            <a:ext cx="292608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25" name="QC_5_BD.39_2#d7d2ae13f?colgroup=8,3,3,3,3,3,3,3,3,3&amp;vaa=1&amp;vcp=1&amp;vop=1&amp;pid=23d23bd15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342157"/>
              </p:ext>
            </p:extLst>
          </p:nvPr>
        </p:nvGraphicFramePr>
        <p:xfrm>
          <a:off x="539496" y="3381552"/>
          <a:ext cx="10981944" cy="1376363"/>
        </p:xfrm>
        <a:graphic>
          <a:graphicData uri="http://schemas.openxmlformats.org/drawingml/2006/table">
            <a:tbl>
              <a:tblPr/>
              <a:tblGrid>
                <a:gridCol w="20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数字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40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纵式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横式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QC_5_BD.39_3#d7d2ae13f.table_image?tii=1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2676" y="3889997"/>
            <a:ext cx="9144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39_4#d7d2ae13f.table_image?tii=2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2796" y="3889997"/>
            <a:ext cx="64008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39_5#d7d2ae13f.table_image?tii=3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2060" y="3894569"/>
            <a:ext cx="10058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39_6#d7d2ae13f.table_image?tii=4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1324" y="3899141"/>
            <a:ext cx="137160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5_BD.39_7#d7d2ae13f.table_image?tii=5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0588" y="3899141"/>
            <a:ext cx="173736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C_5_BD.39_8#d7d2ae13f.table_image?tii=6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8996" y="3889997"/>
            <a:ext cx="192024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C_5_BD.39_9#d7d2ae13f.table_image?tii=7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0" y="3894569"/>
            <a:ext cx="182880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C_5_BD.39_10#d7d2ae13f.table_image?tii=8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8672" y="3894569"/>
            <a:ext cx="182880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4" name="QC_5_BD.39_11#d7d2ae13f.table_image?tii=9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13364" y="3899141"/>
            <a:ext cx="228600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QC_5_BD.39_12#d7d2ae13f.table_image?tii=10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7520" y="4419841"/>
            <a:ext cx="21945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C_5_BD.39_13#d7d2ae13f.table_image?tii=11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48" y="4465561"/>
            <a:ext cx="146304" cy="3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7" name="QC_5_BD.39_14#d7d2ae13f.table_image?tii=12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6340" y="4433557"/>
            <a:ext cx="192024" cy="10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QC_5_BD.39_15#d7d2ae13f.table_image?tii=13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8464" y="4415269"/>
            <a:ext cx="182880" cy="13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9" name="QC_5_BD.39_16#d7d2ae13f.table_image?tii=14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6016" y="4396981"/>
            <a:ext cx="182880" cy="17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0" name="QC_5_BD.39_17#d7d2ae13f.table_image?tii=15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5280" y="4346689"/>
            <a:ext cx="219456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1" name="QC_5_BD.39_18#d7d2ae13f.table_image?tii=16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0" y="4364977"/>
            <a:ext cx="1828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2" name="QC_5_BD.39_19#d7d2ae13f.table_image?tii=17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4100" y="4342117"/>
            <a:ext cx="1920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3" name="QC_5_BD.39_20#d7d2ae13f.table_image?tii=18&amp;vaa=1&amp;vcp=1&amp;vop=1&amp;pid=23d23bd15&amp;color=36,64,97&amp;tib=255,255,255&amp;vtp=1" descr="preencoded.png"/>
          <p:cNvPicPr>
            <a:picLocks noChangeAspect="1"/>
          </p:cNvPicPr>
          <p:nvPr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36224" y="4328401"/>
            <a:ext cx="182880" cy="31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39_21#d7d2ae13f.choices?vaa=1&amp;vcp=1&amp;vop=1&amp;pid=23d23bd15&amp;color=36,64,97&amp;vtp=1&amp;bbb=1"/>
              <p:cNvSpPr/>
              <p:nvPr/>
            </p:nvSpPr>
            <p:spPr>
              <a:xfrm>
                <a:off x="539496" y="4892852"/>
                <a:ext cx="11109960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21940" algn="l"/>
                    <a:tab pos="5618480" algn="l"/>
                    <a:tab pos="84150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BD.39_21#d7d2ae13f.choices?vaa=1&amp;vcp=1&amp;vop=1&amp;pid=23d23bd1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92852"/>
                <a:ext cx="11109960" cy="535623"/>
              </a:xfrm>
              <a:prstGeom prst="rect">
                <a:avLst/>
              </a:prstGeom>
              <a:blipFill>
                <a:blip r:embed="rId22"/>
                <a:stretch>
                  <a:fillRect l="-1317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41_1#d7d2ae13f?vaa=1&amp;vcp=1&amp;vop=1&amp;pid=23d23bd15&amp;color=36,64,97&amp;vtp=1&amp;bt=1&amp;bbb=1"/>
              <p:cNvSpPr/>
              <p:nvPr/>
            </p:nvSpPr>
            <p:spPr>
              <a:xfrm>
                <a:off x="539496" y="1791576"/>
                <a:ext cx="11109960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由题意可知，共有4根算筹，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1根，个位有3根时，共有2个两位数，分别为13,17；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2根，个位有2根时，共有4个两位数，分别为22，26，62，66；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3根，个位有1根时，共有2个两位数，分别为31，71；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4根，个位有0根时，共有2个两位数，分别为40，80,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中质数有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13，17，31，71，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以取到的数为质数的概率为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2+4+2+2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AS.41_1#d7d2ae13f?vaa=1&amp;vcp=1&amp;vop=1&amp;pid=23d23bd1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91576"/>
                <a:ext cx="11109960" cy="2933700"/>
              </a:xfrm>
              <a:prstGeom prst="rect">
                <a:avLst/>
              </a:prstGeom>
              <a:blipFill>
                <a:blip r:embed="rId3"/>
                <a:stretch>
                  <a:fillRect l="-1317" b="-27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2_1#d7d2ae13f?vaa=1&amp;vcp=1&amp;vop=1&amp;pid=23d23bd15&amp;color=36,64,97&amp;vtp=1&amp;bbb=1"/>
          <p:cNvSpPr/>
          <p:nvPr/>
        </p:nvSpPr>
        <p:spPr>
          <a:xfrm>
            <a:off x="539496" y="472699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bea25116.fixed?vcp=1&amp;pid=752c3b2a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3bea25116.fixed?vcp=1&amp;pid=752c3b2a0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endParaRPr lang="en-US" altLang="zh-CN" sz="5400" dirty="0"/>
          </a:p>
        </p:txBody>
      </p:sp>
      <p:sp>
        <p:nvSpPr>
          <p:cNvPr id="4" name="C_2_BD#3bea25116.fixed?vcp=1&amp;pid=752c3b2a0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两个基本计数原理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59700cecf?lid=6930a459f&amp;cid=6930a459f&amp;vtp=1&amp;bbb=1">
            <a:hlinkClick r:id="rId3" action="ppaction://hlinksldjump"/>
          </p:cNvPr>
          <p:cNvSpPr/>
          <p:nvPr/>
        </p:nvSpPr>
        <p:spPr>
          <a:xfrm>
            <a:off x="5148072" y="140235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分类计数原理</a:t>
            </a:r>
            <a:endParaRPr lang="en-US" altLang="zh-CN" sz="1800" dirty="0"/>
          </a:p>
        </p:txBody>
      </p:sp>
      <p:sp>
        <p:nvSpPr>
          <p:cNvPr id="3" name="C_1#目录1:59700cecf?lid=ce3fe95bd&amp;cid=ce3fe95bd&amp;vtp=1&amp;bbb=1">
            <a:hlinkClick r:id="rId3" action="ppaction://hlinksldjump"/>
          </p:cNvPr>
          <p:cNvSpPr/>
          <p:nvPr/>
        </p:nvSpPr>
        <p:spPr>
          <a:xfrm>
            <a:off x="5148072" y="179554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分步计数原理</a:t>
            </a:r>
            <a:endParaRPr lang="en-US" altLang="zh-CN" sz="1800" dirty="0"/>
          </a:p>
        </p:txBody>
      </p:sp>
      <p:sp>
        <p:nvSpPr>
          <p:cNvPr id="4" name="C_1#目录1:59700cecf?lid=a37518457&amp;cid=a37518457&amp;vtp=1&amp;bbb=1">
            <a:hlinkClick r:id="rId3" action="ppaction://hlinksldjump"/>
          </p:cNvPr>
          <p:cNvSpPr/>
          <p:nvPr/>
        </p:nvSpPr>
        <p:spPr>
          <a:xfrm>
            <a:off x="5148072" y="217294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两个计数原理的联系与区别</a:t>
            </a:r>
            <a:endParaRPr lang="en-US" altLang="zh-CN" sz="1800" dirty="0"/>
          </a:p>
        </p:txBody>
      </p:sp>
      <p:sp>
        <p:nvSpPr>
          <p:cNvPr id="5" name="C_1#目录1:59700cecf?lid=c195baa19&amp;cid=c195baa19&amp;vtp=1&amp;bbb=1">
            <a:hlinkClick r:id="rId4" action="ppaction://hlinksldjump"/>
          </p:cNvPr>
          <p:cNvSpPr/>
          <p:nvPr/>
        </p:nvSpPr>
        <p:spPr>
          <a:xfrm>
            <a:off x="5148072" y="3073219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不能正确分步</a:t>
            </a:r>
            <a:endParaRPr lang="en-US" altLang="zh-CN" sz="1800" dirty="0"/>
          </a:p>
        </p:txBody>
      </p:sp>
      <p:sp>
        <p:nvSpPr>
          <p:cNvPr id="6" name="C_1#目录1:59700cecf?lid=13362a7d8&amp;cid=13362a7d8&amp;vtp=1&amp;bbb=1">
            <a:hlinkClick r:id="rId5" action="ppaction://hlinksldjump"/>
          </p:cNvPr>
          <p:cNvSpPr/>
          <p:nvPr/>
        </p:nvSpPr>
        <p:spPr>
          <a:xfrm>
            <a:off x="5148072" y="398928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利用分类计数原理解题</a:t>
            </a:r>
            <a:endParaRPr lang="en-US" altLang="zh-CN" sz="1800" dirty="0"/>
          </a:p>
        </p:txBody>
      </p:sp>
      <p:sp>
        <p:nvSpPr>
          <p:cNvPr id="7" name="C_1#目录1:59700cecf?lid=9c8f52736&amp;cid=9c8f52736&amp;vtp=1&amp;bbb=1">
            <a:hlinkClick r:id="rId6" action="ppaction://hlinksldjump"/>
          </p:cNvPr>
          <p:cNvSpPr/>
          <p:nvPr/>
        </p:nvSpPr>
        <p:spPr>
          <a:xfrm>
            <a:off x="5148072" y="436003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利用分步计数原理解题</a:t>
            </a:r>
            <a:endParaRPr lang="en-US" altLang="zh-CN" sz="1800" dirty="0"/>
          </a:p>
        </p:txBody>
      </p:sp>
      <p:sp>
        <p:nvSpPr>
          <p:cNvPr id="8" name="C_1#目录1:59700cecf?lid=3c3f88a54&amp;cid=3c3f88a54&amp;vtp=1&amp;bbb=1">
            <a:hlinkClick r:id="rId7" action="ppaction://hlinksldjump"/>
          </p:cNvPr>
          <p:cNvSpPr/>
          <p:nvPr/>
        </p:nvSpPr>
        <p:spPr>
          <a:xfrm>
            <a:off x="5148072" y="476569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两个计数原理的综合应用</a:t>
            </a:r>
            <a:endParaRPr lang="en-US" altLang="zh-CN" sz="1800" dirty="0"/>
          </a:p>
        </p:txBody>
      </p:sp>
      <p:sp>
        <p:nvSpPr>
          <p:cNvPr id="9" name="C_1#目录1:59700cecf?lid=68f04e5ab&amp;cid=68f04e5ab&amp;vtp=1&amp;bbb=1">
            <a:hlinkClick r:id="rId8" action="ppaction://hlinksldjump"/>
          </p:cNvPr>
          <p:cNvSpPr/>
          <p:nvPr/>
        </p:nvSpPr>
        <p:spPr>
          <a:xfrm>
            <a:off x="5148072" y="517134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正难则反策略</a:t>
            </a:r>
            <a:endParaRPr lang="en-US" altLang="zh-CN" sz="1800" dirty="0"/>
          </a:p>
        </p:txBody>
      </p:sp>
      <p:sp>
        <p:nvSpPr>
          <p:cNvPr id="10" name="C_1#目录1:59700cecf?lid=27f14ee17&amp;cid=27f14ee17&amp;vtp=1&amp;bbb=1">
            <a:hlinkClick r:id="rId9" action="ppaction://hlinksldjump"/>
          </p:cNvPr>
          <p:cNvSpPr/>
          <p:nvPr/>
        </p:nvSpPr>
        <p:spPr>
          <a:xfrm>
            <a:off x="5148072" y="5556231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“多面手”问题</a:t>
            </a:r>
            <a:endParaRPr lang="en-US" altLang="zh-CN" sz="1800" dirty="0"/>
          </a:p>
        </p:txBody>
      </p:sp>
      <p:sp>
        <p:nvSpPr>
          <p:cNvPr id="11" name="C_1#目录1:59700cecf?lid=23d23bd15&amp;cid=23d23bd15&amp;vtp=1&amp;bbb=1">
            <a:hlinkClick r:id="rId10" action="ppaction://hlinksldjump"/>
          </p:cNvPr>
          <p:cNvSpPr/>
          <p:nvPr/>
        </p:nvSpPr>
        <p:spPr>
          <a:xfrm>
            <a:off x="5148072" y="595523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计数原理与其他知识的综合应用</a:t>
            </a:r>
            <a:endParaRPr lang="en-US" altLang="zh-CN" sz="1800" dirty="0"/>
          </a:p>
        </p:txBody>
      </p:sp>
      <p:pic>
        <p:nvPicPr>
          <p:cNvPr id="12" name="O_0#目录1:59700cecf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32504" y="795528"/>
            <a:ext cx="731520" cy="768096"/>
          </a:xfrm>
          <a:prstGeom prst="rect">
            <a:avLst/>
          </a:prstGeom>
        </p:spPr>
      </p:pic>
      <p:pic>
        <p:nvPicPr>
          <p:cNvPr id="13" name="O_0#目录1:59700cecf.fixed?vcp=1&amp;color=36,64,97&amp;tib=255,255,255&amp;vtp=1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32504" y="2399884"/>
            <a:ext cx="731520" cy="768096"/>
          </a:xfrm>
          <a:prstGeom prst="rect">
            <a:avLst/>
          </a:prstGeom>
        </p:spPr>
      </p:pic>
      <p:pic>
        <p:nvPicPr>
          <p:cNvPr id="14" name="O_0#目录1:59700cecf.fixed?vcp=1&amp;color=36,64,97&amp;tib=255,255,255&amp;vtp=1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52454" y="3311792"/>
            <a:ext cx="731520" cy="768096"/>
          </a:xfrm>
          <a:prstGeom prst="rect">
            <a:avLst/>
          </a:prstGeom>
        </p:spPr>
      </p:pic>
      <p:sp>
        <p:nvSpPr>
          <p:cNvPr id="15" name="O_0#目录1:59700cecf.fixed?vcp=1&amp;color=255,255,255&amp;vtp=1&amp;bbb=1"/>
          <p:cNvSpPr/>
          <p:nvPr/>
        </p:nvSpPr>
        <p:spPr>
          <a:xfrm>
            <a:off x="4032504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6" name="O_0#目录1:59700cecf.fixed?vcp=1&amp;color=255,255,255&amp;vtp=1&amp;bbb=1"/>
          <p:cNvSpPr/>
          <p:nvPr/>
        </p:nvSpPr>
        <p:spPr>
          <a:xfrm>
            <a:off x="4015878" y="241651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7" name="O_0#目录1:59700cecf.fixed?vcp=1&amp;color=255,255,255&amp;vtp=1&amp;bbb=1"/>
          <p:cNvSpPr/>
          <p:nvPr/>
        </p:nvSpPr>
        <p:spPr>
          <a:xfrm>
            <a:off x="4032504" y="331179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8" name="O_0#目录1:59700cecf.fixed?lid=59700cecf&amp;vcp=1&amp;color=0,55,96&amp;vtp=1&amp;bbb=1">
            <a:hlinkClick r:id="rId3" action="ppaction://hlinksldjump"/>
          </p:cNvPr>
          <p:cNvSpPr/>
          <p:nvPr/>
        </p:nvSpPr>
        <p:spPr>
          <a:xfrm>
            <a:off x="4965192" y="93435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9" name="O_0#目录1:59700cecf.fixed?lid=0354f2468&amp;vcp=1&amp;color=0,55,96&amp;vtp=1&amp;bbb=1">
            <a:hlinkClick r:id="rId4" action="ppaction://hlinksldjump"/>
          </p:cNvPr>
          <p:cNvSpPr/>
          <p:nvPr/>
        </p:nvSpPr>
        <p:spPr>
          <a:xfrm>
            <a:off x="4965192" y="2579439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20" name="O_0#目录1:59700cecf.fixed?lid=3d9dc7bd2&amp;vcp=1&amp;color=0,55,96&amp;vtp=1&amp;bbb=1">
            <a:hlinkClick r:id="rId5" action="ppaction://hlinksldjump"/>
          </p:cNvPr>
          <p:cNvSpPr/>
          <p:nvPr/>
        </p:nvSpPr>
        <p:spPr>
          <a:xfrm>
            <a:off x="4965192" y="3488853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59700cecf?vcp=1&amp;pid=3bea25116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3_BD#59700cecf?vcp=1&amp;pid=3bea25116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4_BD#6930a459f?vcp=1&amp;pid=59700cecf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分类计数原理</a:t>
            </a:r>
            <a:endParaRPr lang="en-US" altLang="zh-CN" sz="2200" dirty="0"/>
          </a:p>
        </p:txBody>
      </p:sp>
      <p:sp>
        <p:nvSpPr>
          <p:cNvPr id="5" name="C_4_BD#ce3fe95bd?vcp=1&amp;pid=59700cecf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分步计数原理</a:t>
            </a:r>
            <a:endParaRPr lang="en-US" altLang="zh-CN" sz="2200" dirty="0"/>
          </a:p>
        </p:txBody>
      </p:sp>
      <p:sp>
        <p:nvSpPr>
          <p:cNvPr id="6" name="C_4_BD#a37518457?vcp=1&amp;pid=59700cecf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两个计数原理的联系与区别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_1#6553d5b95?vcp=1&amp;vop=1&amp;pid=a37518457&amp;color=36,64,97&amp;mp=1&amp;vtp=1&amp;bt=1&amp;bbb=1"/>
          <p:cNvSpPr/>
          <p:nvPr/>
        </p:nvSpPr>
        <p:spPr>
          <a:xfrm>
            <a:off x="539496" y="215806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有一项活动，需要在3名老师、8名男同学和5名女同学中选人参加.</a:t>
            </a:r>
            <a:endParaRPr lang="en-US" altLang="zh-CN" sz="1800" dirty="0"/>
          </a:p>
        </p:txBody>
      </p:sp>
      <p:sp>
        <p:nvSpPr>
          <p:cNvPr id="3" name="QO_6_BD.2_1#9c2e0bd21?vcp=1&amp;vop=1&amp;pid=6553d5b95&amp;color=36,64,97&amp;vtp=1&amp;bbb=1"/>
          <p:cNvSpPr/>
          <p:nvPr/>
        </p:nvSpPr>
        <p:spPr>
          <a:xfrm>
            <a:off x="539496" y="252198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若只需选1人参加，则有多少种不同的选法？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3_1#9c2e0bd21?vcp=1&amp;vop=1&amp;pid=6553d5b95&amp;color=36,64,97&amp;vtp=1&amp;bbb=1&amp;hb=1"/>
              <p:cNvSpPr/>
              <p:nvPr/>
            </p:nvSpPr>
            <p:spPr>
              <a:xfrm>
                <a:off x="539496" y="2940195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【解】选1人参加，有三类：第一类选老师，有3种不同的选法；第二类选男同学，有8种不同的选法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；第三类选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女同学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，有5种不同的选法.共有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3+8+5=16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3_1#9c2e0bd21?vcp=1&amp;vop=1&amp;pid=6553d5b9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0195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26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BD.4_1#92dd06bca?vcp=1&amp;vop=1&amp;pid=6553d5b95&amp;color=36,64,97&amp;vtp=1&amp;bbb=1"/>
          <p:cNvSpPr/>
          <p:nvPr/>
        </p:nvSpPr>
        <p:spPr>
          <a:xfrm>
            <a:off x="539496" y="371597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若需要老师、男同学、女同学各1人参加，则有多少种不同的选法？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5_1#92dd06bca?vcp=1&amp;vop=1&amp;pid=6553d5b95&amp;color=36,64,97&amp;vtp=1&amp;bbb=1&amp;hb=1"/>
              <p:cNvSpPr/>
              <p:nvPr/>
            </p:nvSpPr>
            <p:spPr>
              <a:xfrm>
                <a:off x="539496" y="4124470"/>
                <a:ext cx="11109960" cy="7686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【解】需要老师、男同学、女同学各1人参加，则分三步，第一步选老师，有3种不同的选法；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第二步选男同学，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8种不同的选法；第三步选女同学，有5种不同的选法.共有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3×8×5=120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5_1#92dd06bca?vcp=1&amp;vop=1&amp;pid=6553d5b9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24470"/>
                <a:ext cx="11109960" cy="768604"/>
              </a:xfrm>
              <a:prstGeom prst="rect">
                <a:avLst/>
              </a:prstGeom>
              <a:blipFill>
                <a:blip r:embed="rId4"/>
                <a:stretch>
                  <a:fillRect l="-1317" r="-230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0354f2468?vcp=1&amp;pid=3bea25116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3_BD#0354f2468?vcp=1&amp;pid=3bea25116&amp;color=61,88,159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c195baa19?vcp=1&amp;pid=0354f2468&amp;color=101,101,255&amp;vtp=1&amp;bbb=1"/>
          <p:cNvSpPr/>
          <p:nvPr/>
        </p:nvSpPr>
        <p:spPr>
          <a:xfrm>
            <a:off x="539496" y="1469096"/>
            <a:ext cx="11109960" cy="4355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不能正确分步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5" name="QC_5_BD.6_1#7efdeb898?vaa=1&amp;vcp=1&amp;vop=1&amp;pid=c195baa19&amp;color=36,64,97&amp;vtp=1&amp;bbb=1&amp;hb=1"/>
          <p:cNvSpPr/>
          <p:nvPr/>
        </p:nvSpPr>
        <p:spPr>
          <a:xfrm>
            <a:off x="539496" y="1954036"/>
            <a:ext cx="11109960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[湖北部分高中联考协作体2024高二期中]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有3个旅游爱好者分别从4个不同的景点中选择1个游览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的选择方法数为(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6" name="QC_5_AN.8_1#7efdeb898.bracket?vaa=1&amp;vcp=1&amp;vop=1&amp;pid=c195baa19&amp;color=36,64,97&amp;vpa=1&amp;vtp=1"/>
          <p:cNvSpPr/>
          <p:nvPr/>
        </p:nvSpPr>
        <p:spPr>
          <a:xfrm>
            <a:off x="2301621" y="24453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7" name="QC_5_BD.6_2#7efdeb898.choices?vaa=1&amp;vcp=1&amp;vop=1&amp;pid=c195baa19&amp;color=36,64,97&amp;vtp=1&amp;bbb=1"/>
          <p:cNvSpPr/>
          <p:nvPr/>
        </p:nvSpPr>
        <p:spPr>
          <a:xfrm>
            <a:off x="539496" y="2721234"/>
            <a:ext cx="1110996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.81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B.64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EX.7_1#7efdeb898?vaa=1&amp;vcp=1&amp;vop=1&amp;pid=c195baa19&amp;color=36,64,97&amp;vtp=1&amp;bbb=1&amp;hb=1"/>
              <p:cNvSpPr/>
              <p:nvPr/>
            </p:nvSpPr>
            <p:spPr>
              <a:xfrm>
                <a:off x="539496" y="3084389"/>
                <a:ext cx="11109960" cy="2792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因为每个景点有3个旅游爱好者浏览，共4个景点，所以共有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3×3×3×3=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）不同的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选择方法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没有明确要完成的这件事是什么,导致分步不合理.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错解中没有考虑到是每个旅游爱好者选择1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个景点浏览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（旅游爱好者选景点）且3个旅游爱好者均要浏览景点,导致错误.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第1个旅游爱好者选择景点浏览有4种选法；第2个旅游爱好者选择景点浏览有4种选法;第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3个旅游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爱好者选择景点浏览也有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4种选法.只要这3个旅游爱好者分别选完，就完成了这件事.根据分步计数原理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4×4×4=64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（种）不同的选择方法.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8" name="QC_5_EX.7_1#7efdeb898?vaa=1&amp;vcp=1&amp;vop=1&amp;pid=c195baa1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84389"/>
                <a:ext cx="11109960" cy="2792540"/>
              </a:xfrm>
              <a:prstGeom prst="rect">
                <a:avLst/>
              </a:prstGeom>
              <a:blipFill>
                <a:blip r:embed="rId4"/>
                <a:stretch>
                  <a:fillRect l="-1317" r="-1262" b="-48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2bfb9839a?vcp=1&amp;pid=c195baa19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28" y="3179526"/>
            <a:ext cx="137160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_BD#2bfb9839a?vcp=1&amp;pid=c195baa19&amp;color=36,64,97&amp;vtp=1&amp;bt=1&amp;bbb=1&amp;hb=1"/>
          <p:cNvSpPr/>
          <p:nvPr/>
        </p:nvSpPr>
        <p:spPr>
          <a:xfrm>
            <a:off x="539496" y="314752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利用分步计数原理解决问题要按事件发生的过程合理分步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，即分步是有先后顺序的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，并且分步必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须满足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：完成一件事的各个步骤是相互依存的，只有各个步骤都完成了，才算完成这件事.</a:t>
            </a:r>
            <a:endParaRPr lang="en-US" altLang="zh-CN" sz="1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3d9dc7bd2?vcp=1&amp;pid=3bea25116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3_BD#3d9dc7bd2?vcp=1&amp;pid=3bea25116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4_BD#13362a7d8?vcp=1&amp;pid=3d9dc7bd2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利用分类计数原理解题</a:t>
            </a:r>
            <a:endParaRPr lang="en-US" altLang="zh-CN" sz="2200" dirty="0"/>
          </a:p>
        </p:txBody>
      </p:sp>
      <p:sp>
        <p:nvSpPr>
          <p:cNvPr id="5" name="QO_5_BD.10_1#bac7a3d60?vcp=1&amp;vop=1&amp;pid=13362a7d8&amp;color=36,64,97&amp;vtp=1&amp;bbb=1"/>
          <p:cNvSpPr/>
          <p:nvPr/>
        </p:nvSpPr>
        <p:spPr>
          <a:xfrm>
            <a:off x="539496" y="19845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在所有的两位数中，个位数字比十位数字大的有多少个？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1430</Words>
  <Application>Microsoft Office PowerPoint</Application>
  <PresentationFormat>宽屏</PresentationFormat>
  <Paragraphs>205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6</cp:revision>
  <dcterms:created xsi:type="dcterms:W3CDTF">2025-10-21T06:37:53Z</dcterms:created>
  <dcterms:modified xsi:type="dcterms:W3CDTF">2025-10-21T07:25:37Z</dcterms:modified>
  <cp:category/>
  <cp:contentStatus/>
</cp:coreProperties>
</file>